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4" autoAdjust="0"/>
    <p:restoredTop sz="86380" autoAdjust="0"/>
  </p:normalViewPr>
  <p:slideViewPr>
    <p:cSldViewPr>
      <p:cViewPr varScale="1">
        <p:scale>
          <a:sx n="63" d="100"/>
          <a:sy n="63" d="100"/>
        </p:scale>
        <p:origin x="-1344" y="-96"/>
      </p:cViewPr>
      <p:guideLst>
        <p:guide orient="horz" pos="2160"/>
        <p:guide pos="2880"/>
      </p:guideLst>
    </p:cSldViewPr>
  </p:slideViewPr>
  <p:outlineViewPr>
    <p:cViewPr>
      <p:scale>
        <a:sx n="33" d="100"/>
        <a:sy n="33" d="100"/>
      </p:scale>
      <p:origin x="0" y="330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E180F62-3A57-4AAD-AFA4-A4252ED638B4}" type="datetimeFigureOut">
              <a:rPr lang="tr-TR" smtClean="0"/>
              <a:pPr/>
              <a:t>12.02.2013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8BFA04A-1A70-41AF-8B3F-D15DA5EE74D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80F62-3A57-4AAD-AFA4-A4252ED638B4}" type="datetimeFigureOut">
              <a:rPr lang="tr-TR" smtClean="0"/>
              <a:pPr/>
              <a:t>12.02.2013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FA04A-1A70-41AF-8B3F-D15DA5EE74D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p:txBody>
          <a:bodyPr>
            <a:normAutofit/>
          </a:bodyPr>
          <a:lstStyle/>
          <a:p>
            <a:pPr lvl="0"/>
            <a:r>
              <a:rPr lang="tr-TR" sz="4400" b="1" kern="1200" smtClean="0">
                <a:solidFill>
                  <a:schemeClr val="tx1"/>
                </a:solidFill>
                <a:latin typeface="+mj-lt"/>
                <a:ea typeface="+mj-ea"/>
                <a:cs typeface="+mj-cs"/>
              </a:rPr>
              <a:t>Giriş</a:t>
            </a:r>
            <a:endParaRPr lang="tr-TR" sz="4400" b="1" kern="1200" dirty="0" smtClean="0">
              <a:solidFill>
                <a:schemeClr val="tx1"/>
              </a:solidFill>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4400" b="1" kern="1200" dirty="0" smtClean="0">
                <a:solidFill>
                  <a:schemeClr val="tx1"/>
                </a:solidFill>
                <a:latin typeface="+mj-lt"/>
                <a:ea typeface="+mj-ea"/>
                <a:cs typeface="+mj-cs"/>
              </a:rPr>
              <a:t>Ticaret Hukuku Kavramı </a:t>
            </a:r>
            <a:endParaRPr lang="tr-TR" dirty="0"/>
          </a:p>
        </p:txBody>
      </p:sp>
      <p:sp>
        <p:nvSpPr>
          <p:cNvPr id="3" name="2 İçerik Yer Tutucusu"/>
          <p:cNvSpPr>
            <a:spLocks noGrp="1"/>
          </p:cNvSpPr>
          <p:nvPr>
            <p:ph idx="1"/>
          </p:nvPr>
        </p:nvSpPr>
        <p:spPr/>
        <p:txBody>
          <a:bodyPr>
            <a:normAutofit fontScale="85000" lnSpcReduction="10000"/>
          </a:bodyPr>
          <a:lstStyle/>
          <a:p>
            <a:pPr lvl="0"/>
            <a:r>
              <a:rPr lang="tr-TR" sz="4400" kern="1200" dirty="0" smtClean="0">
                <a:solidFill>
                  <a:schemeClr val="tx1"/>
                </a:solidFill>
                <a:latin typeface="+mj-lt"/>
                <a:ea typeface="+mj-ea"/>
                <a:cs typeface="+mj-cs"/>
              </a:rPr>
              <a:t>Ekonomi bilimi açısından ticaret, malların üretim ve tüketim aşamaları arasındaki aracılık faaliyetlerini ifade etmektedir. </a:t>
            </a:r>
          </a:p>
          <a:p>
            <a:pPr lvl="0"/>
            <a:r>
              <a:rPr lang="tr-TR" sz="4400" kern="1200" dirty="0" smtClean="0">
                <a:solidFill>
                  <a:schemeClr val="tx1"/>
                </a:solidFill>
                <a:latin typeface="+mj-lt"/>
                <a:ea typeface="+mj-ea"/>
                <a:cs typeface="+mj-cs"/>
              </a:rPr>
              <a:t>Ticaret hukuku üretim, değişim ve tüketim aşamalarındaki ticari faaliyetleri düzenleyen ve bunları konu edinen bir hukuk dalı olarak tanımlanabilecektir.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 Ticaret Hukukunun Özellikleri</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b="1" kern="1200" dirty="0" smtClean="0">
                <a:solidFill>
                  <a:schemeClr val="tx1"/>
                </a:solidFill>
                <a:latin typeface="+mj-lt"/>
                <a:ea typeface="+mj-ea"/>
                <a:cs typeface="+mj-cs"/>
              </a:rPr>
              <a:t> </a:t>
            </a:r>
            <a:r>
              <a:rPr lang="tr-TR" sz="4400" kern="1200" dirty="0" smtClean="0">
                <a:solidFill>
                  <a:schemeClr val="tx1"/>
                </a:solidFill>
                <a:latin typeface="+mj-lt"/>
                <a:ea typeface="+mj-ea"/>
                <a:cs typeface="+mj-cs"/>
              </a:rPr>
              <a:t>Ticaret hukuku özel hukuk karakterli olduğu için özel hukukta geçerli olan irade özgürlüğü ilkesi, bir başka ifadeyle, hukuki ilişkinin taraflarının eşit olduğu ve ilişkinin kapsam ve içeriğini serbestçe belirleyebilme özgürlüğü ticaret hukukunda da geçerli olacaktır. </a:t>
            </a:r>
          </a:p>
          <a:p>
            <a:pPr lvl="0"/>
            <a:r>
              <a:rPr lang="tr-TR" sz="4400" kern="1200" dirty="0" smtClean="0">
                <a:solidFill>
                  <a:schemeClr val="tx1"/>
                </a:solidFill>
                <a:latin typeface="+mj-lt"/>
                <a:ea typeface="+mj-ea"/>
                <a:cs typeface="+mj-cs"/>
              </a:rPr>
              <a:t>Ticaret hukukunda ilke bu olmakla birlikte, irade özgürlüğü her açıdan mutlak ve sınırlanamaz değildir. </a:t>
            </a:r>
          </a:p>
          <a:p>
            <a:pPr lvl="1"/>
            <a:r>
              <a:rPr lang="tr-TR" sz="4000" kern="1200" dirty="0" smtClean="0">
                <a:solidFill>
                  <a:schemeClr val="tx1"/>
                </a:solidFill>
                <a:latin typeface="+mj-lt"/>
                <a:ea typeface="+mj-ea"/>
                <a:cs typeface="+mj-cs"/>
              </a:rPr>
              <a:t>küçük tasarruf sahiplerinin ve yatırımcıların korunması; </a:t>
            </a:r>
          </a:p>
          <a:p>
            <a:pPr lvl="1"/>
            <a:r>
              <a:rPr lang="tr-TR" sz="4000" kern="1200" dirty="0" smtClean="0">
                <a:solidFill>
                  <a:schemeClr val="tx1"/>
                </a:solidFill>
                <a:latin typeface="+mj-lt"/>
                <a:ea typeface="+mj-ea"/>
                <a:cs typeface="+mj-cs"/>
              </a:rPr>
              <a:t>tasarrufların yatırımlara etkin ve sağlıklı bir şekilde aktarılabilmesi; </a:t>
            </a:r>
          </a:p>
          <a:p>
            <a:pPr lvl="1"/>
            <a:r>
              <a:rPr lang="tr-TR" sz="4000" kern="1200" dirty="0" smtClean="0">
                <a:solidFill>
                  <a:schemeClr val="tx1"/>
                </a:solidFill>
                <a:latin typeface="+mj-lt"/>
                <a:ea typeface="+mj-ea"/>
                <a:cs typeface="+mj-cs"/>
              </a:rPr>
              <a:t>piyasaya güvenin sağlanması ve istikrarın korunması; </a:t>
            </a:r>
          </a:p>
          <a:p>
            <a:pPr lvl="1"/>
            <a:r>
              <a:rPr lang="tr-TR" sz="4000" kern="1200" dirty="0" smtClean="0">
                <a:solidFill>
                  <a:schemeClr val="tx1"/>
                </a:solidFill>
                <a:latin typeface="+mj-lt"/>
                <a:ea typeface="+mj-ea"/>
                <a:cs typeface="+mj-cs"/>
              </a:rPr>
              <a:t>tüketicilerin korunması ve </a:t>
            </a:r>
          </a:p>
          <a:p>
            <a:pPr lvl="1"/>
            <a:r>
              <a:rPr lang="tr-TR" sz="4000" kern="1200" dirty="0" smtClean="0">
                <a:solidFill>
                  <a:schemeClr val="tx1"/>
                </a:solidFill>
                <a:latin typeface="+mj-lt"/>
                <a:ea typeface="+mj-ea"/>
                <a:cs typeface="+mj-cs"/>
              </a:rPr>
              <a:t>rekabetin korunması gibi düşüncelerle; irade özgürlüğü, kamu otoritelerince getirilen çeşitli düzenlemelerle sınırlandırılmıştır. Bu ise ekonomi hukuku denilen yeni bir hukuk dalının doğumunu hazırlamıştır.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kern="1200" dirty="0" smtClean="0">
                <a:solidFill>
                  <a:schemeClr val="tx1"/>
                </a:solidFill>
                <a:latin typeface="+mj-lt"/>
                <a:ea typeface="+mj-ea"/>
                <a:cs typeface="+mj-cs"/>
              </a:rPr>
              <a:t>Ekonomi hukuku, </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4400" kern="1200" dirty="0" smtClean="0">
                <a:solidFill>
                  <a:schemeClr val="tx1"/>
                </a:solidFill>
                <a:latin typeface="+mj-lt"/>
                <a:ea typeface="+mj-ea"/>
                <a:cs typeface="+mj-cs"/>
              </a:rPr>
              <a:t>Ekonomi Hukuku devletin ticari hayata kamu yararı düşüncesiyle müdahalesi sonucu ortaya çıkan bir karma hukuk dalıdır ve hedefinde tek tek bireylerin değil kamunun yararı fikri vardır. </a:t>
            </a:r>
          </a:p>
          <a:p>
            <a:pPr lvl="0"/>
            <a:r>
              <a:rPr lang="tr-TR" sz="4400" kern="1200" dirty="0" smtClean="0">
                <a:solidFill>
                  <a:schemeClr val="tx1"/>
                </a:solidFill>
                <a:latin typeface="+mj-lt"/>
                <a:ea typeface="+mj-ea"/>
                <a:cs typeface="+mj-cs"/>
              </a:rPr>
              <a:t>Ekonomi hukuku bulunduğu yer itibarıyla ticaret hukuku ile idare hukukunun kesiştiği bir noktada bulunmaktadır.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4400" b="1" kern="1200" dirty="0" smtClean="0">
                <a:solidFill>
                  <a:schemeClr val="tx1"/>
                </a:solidFill>
                <a:latin typeface="+mj-lt"/>
                <a:ea typeface="+mj-ea"/>
                <a:cs typeface="+mj-cs"/>
              </a:rPr>
              <a:t> Medeni Hukuk ve Borçlar Hukuku İle Bağlantılı Olması</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4400" kern="1200" dirty="0" smtClean="0">
                <a:solidFill>
                  <a:schemeClr val="tx1"/>
                </a:solidFill>
                <a:latin typeface="+mj-lt"/>
                <a:ea typeface="+mj-ea"/>
                <a:cs typeface="+mj-cs"/>
              </a:rPr>
              <a:t>Ticaret hukuku özel hukukun bir dalı olduğu için medeni hukuk ve borçlar hukukuyla bir bütünlük oluşturmaktadır. Şöyle ki TTK md. 1’de “Türk Ticaret Kanunu, Türk Medeni Kanununun ayrılmaz bir parçasıdır” ifadesi yer almaktadır. Borçlar Kanunu’nun 646. maddesinde ise Borçlar Kanunu’nun Türk Medeni Kanunu’nun beşinci kitabı ve tamamlayıcısı olduğu belirtilmiştir.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Uluslararası Niteliği</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Günümüzün globalleşen dünyasında ticari faaliyetler artık eskisi gibi yalnızca belli bir ülke topraklarıyla sınırlı kalmamakta ve mal ve hizmet değişimleri birçok kez ülke sınırlarını aşmaktadır. </a:t>
            </a:r>
          </a:p>
          <a:p>
            <a:pPr lvl="0"/>
            <a:r>
              <a:rPr lang="tr-TR" sz="4400" kern="1200" dirty="0" smtClean="0">
                <a:solidFill>
                  <a:schemeClr val="tx1"/>
                </a:solidFill>
                <a:latin typeface="+mj-lt"/>
                <a:ea typeface="+mj-ea"/>
                <a:cs typeface="+mj-cs"/>
              </a:rPr>
              <a:t>6102 sayılı Türk Ticaret Kanunu’nun gerekçesinde, bir taraftan Avrupa Birliğinin kurulması ve küresel bir güç haline gelmesi ve ortak bir hukuk sistemi yaratma çabasına girişmesi ile bu birlik ve Türkiye ilişkilerin “müzakere eden ülke” konumuna yükselmesi, diğer taraftan Dünya Ticaret Örgütü tarafından uluslar arası nitelik kazanması amacıyla önerilen ve globalleşen dünyada geçerli hukuk sistemi yaratma çabasını taşıyan hazırlıkları, Türk Ticaret Kanunu’nda değişiklik yapılmasını zorunlu kılan nedenler arasında gösterilmektedir. Yeni kanuni düzenleme, ticaret hukukunun uluslararası niteliğinden etkilenmiştir.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836712"/>
            <a:ext cx="8229600" cy="1728192"/>
          </a:xfrm>
        </p:spPr>
        <p:txBody>
          <a:bodyPr>
            <a:normAutofit fontScale="90000"/>
          </a:bodyPr>
          <a:lstStyle/>
          <a:p>
            <a:pPr lvl="0"/>
            <a:r>
              <a:rPr lang="tr-TR" sz="4400" b="1" kern="1200" dirty="0" smtClean="0">
                <a:solidFill>
                  <a:schemeClr val="tx1"/>
                </a:solidFill>
                <a:latin typeface="+mj-lt"/>
                <a:ea typeface="+mj-ea"/>
                <a:cs typeface="+mj-cs"/>
              </a:rPr>
              <a:t> Ticaret Hukukunun Türkiye’de Tarihsel Gelişimi ve</a:t>
            </a:r>
            <a:br>
              <a:rPr lang="tr-TR" sz="4400" b="1" kern="1200" dirty="0" smtClean="0">
                <a:solidFill>
                  <a:schemeClr val="tx1"/>
                </a:solidFill>
                <a:latin typeface="+mj-lt"/>
                <a:ea typeface="+mj-ea"/>
                <a:cs typeface="+mj-cs"/>
              </a:rPr>
            </a:br>
            <a:r>
              <a:rPr lang="tr-TR" sz="4400" b="1" kern="1200" dirty="0" smtClean="0">
                <a:solidFill>
                  <a:schemeClr val="tx1"/>
                </a:solidFill>
                <a:latin typeface="+mj-lt"/>
                <a:ea typeface="+mj-ea"/>
                <a:cs typeface="+mj-cs"/>
              </a:rPr>
              <a:t>     Yürürlükteki Düzenlemesi</a:t>
            </a:r>
            <a:endParaRPr lang="tr-TR" dirty="0"/>
          </a:p>
        </p:txBody>
      </p:sp>
      <p:sp>
        <p:nvSpPr>
          <p:cNvPr id="3" name="2 İçerik Yer Tutucusu"/>
          <p:cNvSpPr>
            <a:spLocks noGrp="1"/>
          </p:cNvSpPr>
          <p:nvPr>
            <p:ph idx="1"/>
          </p:nvPr>
        </p:nvSpPr>
        <p:spPr>
          <a:xfrm>
            <a:off x="467544" y="2564904"/>
            <a:ext cx="8229600" cy="3701008"/>
          </a:xfrm>
        </p:spPr>
        <p:txBody>
          <a:bodyPr>
            <a:normAutofit fontScale="92500"/>
          </a:bodyPr>
          <a:lstStyle/>
          <a:p>
            <a:pPr lvl="0"/>
            <a:r>
              <a:rPr lang="tr-TR" sz="4400" b="1" kern="1200" dirty="0" smtClean="0">
                <a:solidFill>
                  <a:schemeClr val="tx1"/>
                </a:solidFill>
                <a:latin typeface="+mj-lt"/>
                <a:ea typeface="+mj-ea"/>
                <a:cs typeface="+mj-cs"/>
              </a:rPr>
              <a:t> </a:t>
            </a:r>
            <a:r>
              <a:rPr lang="tr-TR" sz="2800" kern="1200" dirty="0" smtClean="0">
                <a:solidFill>
                  <a:schemeClr val="tx1"/>
                </a:solidFill>
                <a:latin typeface="+mj-lt"/>
                <a:ea typeface="+mj-ea"/>
                <a:cs typeface="+mj-cs"/>
              </a:rPr>
              <a:t>Cumhuriyete Kadar Olan Dönem</a:t>
            </a:r>
          </a:p>
          <a:p>
            <a:pPr lvl="0"/>
            <a:r>
              <a:rPr lang="tr-TR" sz="2800" kern="1200" dirty="0" smtClean="0">
                <a:solidFill>
                  <a:schemeClr val="tx1"/>
                </a:solidFill>
                <a:latin typeface="+mj-lt"/>
                <a:ea typeface="+mj-ea"/>
                <a:cs typeface="+mj-cs"/>
              </a:rPr>
              <a:t> Cumhuriyet Dönemi</a:t>
            </a:r>
          </a:p>
          <a:p>
            <a:pPr lvl="1"/>
            <a:r>
              <a:rPr lang="tr-TR" kern="1200" dirty="0" smtClean="0">
                <a:solidFill>
                  <a:schemeClr val="tx1"/>
                </a:solidFill>
                <a:latin typeface="+mj-lt"/>
                <a:ea typeface="+mj-ea"/>
                <a:cs typeface="+mj-cs"/>
              </a:rPr>
              <a:t> 1926 Tarihli Eski Ticaret Kanunu Dönemi (TTK</a:t>
            </a:r>
            <a:r>
              <a:rPr lang="tr-TR" kern="1200" baseline="30000" dirty="0" smtClean="0">
                <a:solidFill>
                  <a:schemeClr val="tx1"/>
                </a:solidFill>
                <a:latin typeface="+mj-lt"/>
                <a:ea typeface="+mj-ea"/>
                <a:cs typeface="+mj-cs"/>
              </a:rPr>
              <a:t>(1926)</a:t>
            </a:r>
            <a:r>
              <a:rPr lang="tr-TR" kern="1200" dirty="0" smtClean="0">
                <a:solidFill>
                  <a:schemeClr val="tx1"/>
                </a:solidFill>
                <a:latin typeface="+mj-lt"/>
                <a:ea typeface="+mj-ea"/>
                <a:cs typeface="+mj-cs"/>
              </a:rPr>
              <a:t>)</a:t>
            </a:r>
          </a:p>
          <a:p>
            <a:pPr lvl="1"/>
            <a:r>
              <a:rPr lang="tr-TR" kern="1200" dirty="0" smtClean="0">
                <a:solidFill>
                  <a:schemeClr val="tx1"/>
                </a:solidFill>
                <a:latin typeface="+mj-lt"/>
                <a:ea typeface="+mj-ea"/>
                <a:cs typeface="+mj-cs"/>
              </a:rPr>
              <a:t> 1957 Tarihli Eski Türk Ticaret Kanunu Dönemi (TTK</a:t>
            </a:r>
            <a:r>
              <a:rPr lang="tr-TR" kern="1200" baseline="30000" dirty="0" smtClean="0">
                <a:solidFill>
                  <a:schemeClr val="tx1"/>
                </a:solidFill>
                <a:latin typeface="+mj-lt"/>
                <a:ea typeface="+mj-ea"/>
                <a:cs typeface="+mj-cs"/>
              </a:rPr>
              <a:t>(1957)</a:t>
            </a:r>
            <a:r>
              <a:rPr lang="tr-TR" kern="1200" dirty="0" smtClean="0">
                <a:solidFill>
                  <a:schemeClr val="tx1"/>
                </a:solidFill>
                <a:latin typeface="+mj-lt"/>
                <a:ea typeface="+mj-ea"/>
                <a:cs typeface="+mj-cs"/>
              </a:rPr>
              <a:t>)</a:t>
            </a:r>
          </a:p>
          <a:p>
            <a:pPr lvl="0"/>
            <a:r>
              <a:rPr lang="tr-TR" sz="2800" kern="1200" dirty="0" smtClean="0">
                <a:solidFill>
                  <a:schemeClr val="tx1"/>
                </a:solidFill>
                <a:latin typeface="+mj-lt"/>
                <a:ea typeface="+mj-ea"/>
                <a:cs typeface="+mj-cs"/>
              </a:rPr>
              <a:t> Özel Ticari Kanunlar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2800" kern="1200" dirty="0" smtClean="0">
                <a:solidFill>
                  <a:schemeClr val="tx1"/>
                </a:solidFill>
                <a:latin typeface="+mn-lt"/>
                <a:ea typeface="+mn-ea"/>
                <a:cs typeface="+mn-cs"/>
              </a:rPr>
              <a:t>6102 Türk Ticaret Kanunu</a:t>
            </a:r>
            <a:endParaRPr lang="tr-TR" sz="28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4400" b="1" kern="1200" dirty="0" smtClean="0">
                <a:solidFill>
                  <a:schemeClr val="tx1"/>
                </a:solidFill>
                <a:latin typeface="+mj-lt"/>
                <a:ea typeface="+mj-ea"/>
                <a:cs typeface="+mj-cs"/>
              </a:rPr>
              <a:t>6102 Türk Ticaret Kanunu</a:t>
            </a:r>
            <a:endParaRPr lang="tr-TR" dirty="0"/>
          </a:p>
        </p:txBody>
      </p:sp>
      <p:sp>
        <p:nvSpPr>
          <p:cNvPr id="3" name="2 İçerik Yer Tutucusu"/>
          <p:cNvSpPr>
            <a:spLocks noGrp="1"/>
          </p:cNvSpPr>
          <p:nvPr>
            <p:ph idx="1"/>
          </p:nvPr>
        </p:nvSpPr>
        <p:spPr/>
        <p:txBody>
          <a:bodyPr>
            <a:normAutofit fontScale="47500" lnSpcReduction="20000"/>
          </a:bodyPr>
          <a:lstStyle/>
          <a:p>
            <a:pPr lvl="0"/>
            <a:r>
              <a:rPr lang="tr-TR" sz="4400" kern="1200" dirty="0" smtClean="0">
                <a:solidFill>
                  <a:schemeClr val="tx1"/>
                </a:solidFill>
                <a:latin typeface="+mj-lt"/>
                <a:ea typeface="+mj-ea"/>
                <a:cs typeface="+mj-cs"/>
              </a:rPr>
              <a:t>Türkiye Büyük Millet Meclisi Genel Kurulu tarafından 13.01.2011 tarihinde kabul edilen 6102 sayılı Türk Ticaret Kanunu 01.07.2012 tarihinde yürürlüğe girmiştir. </a:t>
            </a:r>
          </a:p>
          <a:p>
            <a:pPr lvl="0"/>
            <a:r>
              <a:rPr lang="tr-TR" sz="4400" kern="1200" dirty="0" smtClean="0">
                <a:solidFill>
                  <a:schemeClr val="tx1"/>
                </a:solidFill>
                <a:latin typeface="+mj-lt"/>
                <a:ea typeface="+mj-ea"/>
                <a:cs typeface="+mj-cs"/>
              </a:rPr>
              <a:t>Eski kanunda beş ayrı kitap halinde gerçekleştirilen bölümleme, bu kanunda altı kitap halinde gerçekleştirilmiştir. Başlangıç ve son hükümler dışında kanundaki altı kitap şunlardır:</a:t>
            </a:r>
          </a:p>
          <a:p>
            <a:pPr lvl="1"/>
            <a:r>
              <a:rPr lang="tr-TR" sz="4000" kern="1200" dirty="0" smtClean="0">
                <a:solidFill>
                  <a:schemeClr val="tx1"/>
                </a:solidFill>
                <a:latin typeface="+mj-lt"/>
                <a:ea typeface="+mj-ea"/>
                <a:cs typeface="+mj-cs"/>
              </a:rPr>
              <a:t>“Ticari İşletme” </a:t>
            </a:r>
          </a:p>
          <a:p>
            <a:pPr lvl="1"/>
            <a:r>
              <a:rPr lang="tr-TR" sz="4000" kern="1200" dirty="0" smtClean="0">
                <a:solidFill>
                  <a:schemeClr val="tx1"/>
                </a:solidFill>
                <a:latin typeface="+mj-lt"/>
                <a:ea typeface="+mj-ea"/>
                <a:cs typeface="+mj-cs"/>
              </a:rPr>
              <a:t>“Ticaret Şirketleri” </a:t>
            </a:r>
          </a:p>
          <a:p>
            <a:pPr lvl="1"/>
            <a:r>
              <a:rPr lang="tr-TR" sz="4000" kern="1200" dirty="0" smtClean="0">
                <a:solidFill>
                  <a:schemeClr val="tx1"/>
                </a:solidFill>
                <a:latin typeface="+mj-lt"/>
                <a:ea typeface="+mj-ea"/>
                <a:cs typeface="+mj-cs"/>
              </a:rPr>
              <a:t>“Kıymetli Evrak” </a:t>
            </a:r>
          </a:p>
          <a:p>
            <a:pPr lvl="1"/>
            <a:r>
              <a:rPr lang="tr-TR" sz="4000" kern="1200" dirty="0" smtClean="0">
                <a:solidFill>
                  <a:schemeClr val="tx1"/>
                </a:solidFill>
                <a:latin typeface="+mj-lt"/>
                <a:ea typeface="+mj-ea"/>
                <a:cs typeface="+mj-cs"/>
              </a:rPr>
              <a:t>“Taşıma İşleri” </a:t>
            </a:r>
          </a:p>
          <a:p>
            <a:pPr lvl="1"/>
            <a:r>
              <a:rPr lang="tr-TR" sz="4000" kern="1200" dirty="0" smtClean="0">
                <a:solidFill>
                  <a:schemeClr val="tx1"/>
                </a:solidFill>
                <a:latin typeface="+mj-lt"/>
                <a:ea typeface="+mj-ea"/>
                <a:cs typeface="+mj-cs"/>
              </a:rPr>
              <a:t>“Deniz Ticareti” </a:t>
            </a:r>
          </a:p>
          <a:p>
            <a:pPr lvl="1"/>
            <a:r>
              <a:rPr lang="tr-TR" sz="4000" kern="1200" dirty="0" smtClean="0">
                <a:solidFill>
                  <a:schemeClr val="tx1"/>
                </a:solidFill>
                <a:latin typeface="+mj-lt"/>
                <a:ea typeface="+mj-ea"/>
                <a:cs typeface="+mj-cs"/>
              </a:rPr>
              <a:t>“Sigorta Hukuku” </a:t>
            </a:r>
          </a:p>
          <a:p>
            <a:pPr lvl="0"/>
            <a:r>
              <a:rPr lang="tr-TR" sz="4400" kern="1200" dirty="0" smtClean="0">
                <a:solidFill>
                  <a:schemeClr val="tx1"/>
                </a:solidFill>
                <a:latin typeface="+mj-lt"/>
                <a:ea typeface="+mj-ea"/>
                <a:cs typeface="+mj-cs"/>
              </a:rPr>
              <a:t>Son hükümler içerisinde (md. 1521-1522), küçük ve orta işletme sınırları, elektronik işlemler ve bilgi toplumu hizmetleri, kurumsal yönetim ilkeleri, yasaklanmış işlemler ve hizmet mal tedarikinin geç ödenmesinin sonuçları gibi farklı hususlar incelenmektedir. </a:t>
            </a:r>
          </a:p>
          <a:p>
            <a:pPr lvl="0"/>
            <a:endParaRPr lang="tr-TR" sz="4400" kern="1200" dirty="0" smtClean="0">
              <a:solidFill>
                <a:schemeClr val="tx1"/>
              </a:solidFill>
              <a:latin typeface="+mj-lt"/>
              <a:ea typeface="+mj-ea"/>
              <a:cs typeface="+mj-cs"/>
            </a:endParaRPr>
          </a:p>
          <a:p>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537</Words>
  <Application>Microsoft Office PowerPoint</Application>
  <PresentationFormat>Ekran Gösterisi (4:3)</PresentationFormat>
  <Paragraphs>38</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TİCARET HUKUKU BİLGİSİ  </vt:lpstr>
      <vt:lpstr>Ticaret Hukuku Kavramı </vt:lpstr>
      <vt:lpstr> Ticaret Hukukunun Özellikleri</vt:lpstr>
      <vt:lpstr>Ekonomi hukuku, </vt:lpstr>
      <vt:lpstr> Medeni Hukuk ve Borçlar Hukuku İle Bağlantılı Olması</vt:lpstr>
      <vt:lpstr>Uluslararası Niteliği</vt:lpstr>
      <vt:lpstr> Ticaret Hukukunun Türkiye’de Tarihsel Gelişimi ve      Yürürlükteki Düzenlemesi</vt:lpstr>
      <vt:lpstr>6102 Türk Ticaret Kanunu</vt:lpstr>
    </vt:vector>
  </TitlesOfParts>
  <Company>ncy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  </dc:title>
  <dc:creator>ertan</dc:creator>
  <cp:lastModifiedBy>ertan</cp:lastModifiedBy>
  <cp:revision>3</cp:revision>
  <dcterms:created xsi:type="dcterms:W3CDTF">2013-02-12T08:05:45Z</dcterms:created>
  <dcterms:modified xsi:type="dcterms:W3CDTF">2013-02-12T08:17:39Z</dcterms:modified>
</cp:coreProperties>
</file>